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3" r:id="rId2"/>
    <p:sldId id="258" r:id="rId3"/>
    <p:sldId id="280" r:id="rId4"/>
    <p:sldId id="283" r:id="rId5"/>
    <p:sldId id="284" r:id="rId6"/>
    <p:sldId id="285" r:id="rId7"/>
    <p:sldId id="269" r:id="rId8"/>
    <p:sldId id="274" r:id="rId9"/>
    <p:sldId id="286" r:id="rId10"/>
    <p:sldId id="289" r:id="rId11"/>
    <p:sldId id="276" r:id="rId12"/>
    <p:sldId id="287" r:id="rId13"/>
    <p:sldId id="288" r:id="rId14"/>
    <p:sldId id="291" r:id="rId15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2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48" cy="470356"/>
          </a:xfrm>
          <a:prstGeom prst="rect">
            <a:avLst/>
          </a:prstGeom>
        </p:spPr>
        <p:txBody>
          <a:bodyPr vert="horz" lIns="89136" tIns="44568" rIns="89136" bIns="445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86" y="0"/>
            <a:ext cx="3078048" cy="470356"/>
          </a:xfrm>
          <a:prstGeom prst="rect">
            <a:avLst/>
          </a:prstGeom>
        </p:spPr>
        <p:txBody>
          <a:bodyPr vert="horz" lIns="89136" tIns="44568" rIns="89136" bIns="44568" rtlCol="0"/>
          <a:lstStyle>
            <a:lvl1pPr algn="r">
              <a:defRPr sz="1200"/>
            </a:lvl1pPr>
          </a:lstStyle>
          <a:p>
            <a:fld id="{848BAA3B-8B0B-4DA4-B78B-362770EF9A42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3163"/>
            <a:ext cx="42227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36" tIns="44568" rIns="89136" bIns="445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57" y="4518825"/>
            <a:ext cx="5681363" cy="3696091"/>
          </a:xfrm>
          <a:prstGeom prst="rect">
            <a:avLst/>
          </a:prstGeom>
        </p:spPr>
        <p:txBody>
          <a:bodyPr vert="horz" lIns="89136" tIns="44568" rIns="89136" bIns="445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120"/>
            <a:ext cx="3078048" cy="470355"/>
          </a:xfrm>
          <a:prstGeom prst="rect">
            <a:avLst/>
          </a:prstGeom>
        </p:spPr>
        <p:txBody>
          <a:bodyPr vert="horz" lIns="89136" tIns="44568" rIns="89136" bIns="445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86" y="8918120"/>
            <a:ext cx="3078048" cy="470355"/>
          </a:xfrm>
          <a:prstGeom prst="rect">
            <a:avLst/>
          </a:prstGeom>
        </p:spPr>
        <p:txBody>
          <a:bodyPr vert="horz" lIns="89136" tIns="44568" rIns="89136" bIns="44568" rtlCol="0" anchor="b"/>
          <a:lstStyle>
            <a:lvl1pPr algn="r">
              <a:defRPr sz="1200"/>
            </a:lvl1pPr>
          </a:lstStyle>
          <a:p>
            <a:fld id="{0709F427-93EF-47D0-AD73-71690662A1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8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4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1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88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10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5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99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2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2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36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47A347-11AA-406E-B099-FCE7184F17FA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76CF7C-28C1-4559-99E8-885216D281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27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816FE-AB8C-69BE-C319-25254487F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E9E7ED0-C983-411D-F8A6-AD63711842BA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2CC8DC9B-6F2B-B5AB-9CCF-4D8BAAF45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  <p:sp>
        <p:nvSpPr>
          <p:cNvPr id="11" name="Subtitle 10">
            <a:extLst>
              <a:ext uri="{FF2B5EF4-FFF2-40B4-BE49-F238E27FC236}">
                <a16:creationId xmlns:a16="http://schemas.microsoft.com/office/drawing/2014/main" id="{28E15E5D-A51A-B2BC-E798-27A4BFA4B0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C966A9-BAFF-BBA0-78C2-B6E847417450}"/>
              </a:ext>
            </a:extLst>
          </p:cNvPr>
          <p:cNvSpPr txBox="1"/>
          <p:nvPr/>
        </p:nvSpPr>
        <p:spPr>
          <a:xfrm>
            <a:off x="2358382" y="2505670"/>
            <a:ext cx="47420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Comments on EPCWD/GSA and the Basin JPA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by Director Reaugh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944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65FBC-8621-077E-777C-9D2098DCD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91E83-D84D-03E9-8C74-BACB3BE45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808" y="726226"/>
            <a:ext cx="7521237" cy="584046"/>
          </a:xfrm>
        </p:spPr>
        <p:txBody>
          <a:bodyPr>
            <a:normAutofit/>
          </a:bodyPr>
          <a:lstStyle/>
          <a:p>
            <a:r>
              <a:rPr lang="en-US" sz="3200" b="1" dirty="0"/>
              <a:t>What a new Budget might look like!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DB3741-0033-C874-6B3E-A8A0EF285D3B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C776D16F-8C68-E03D-9B16-21CDA964A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EC84A26A-2E9C-6B2D-BF42-7E642C34F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6907" y="7095515"/>
            <a:ext cx="6858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94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06C61-893F-38F2-94E1-9556B00B9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BCFB26A-A682-8933-4E97-772A09AA979F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CE62DC51-39BD-A530-91C9-F54672205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  <p:sp>
        <p:nvSpPr>
          <p:cNvPr id="11" name="Subtitle 10">
            <a:extLst>
              <a:ext uri="{FF2B5EF4-FFF2-40B4-BE49-F238E27FC236}">
                <a16:creationId xmlns:a16="http://schemas.microsoft.com/office/drawing/2014/main" id="{7A5E9111-1E48-68C8-016D-4C3F2275C8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 descr="A screenshot of a spreadsheet">
            <a:extLst>
              <a:ext uri="{FF2B5EF4-FFF2-40B4-BE49-F238E27FC236}">
                <a16:creationId xmlns:a16="http://schemas.microsoft.com/office/drawing/2014/main" id="{ED8E1881-C8D4-0D76-D724-F3B81E8E3A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238" y="242485"/>
            <a:ext cx="4677747" cy="60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421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90BA9-B35A-FBB5-4463-DB11D79CC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6F40D-DC36-9D3B-203B-0715066DC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808" y="726226"/>
            <a:ext cx="7521237" cy="584046"/>
          </a:xfrm>
        </p:spPr>
        <p:txBody>
          <a:bodyPr>
            <a:normAutofit/>
          </a:bodyPr>
          <a:lstStyle/>
          <a:p>
            <a:r>
              <a:rPr lang="en-US" sz="3200" b="1" dirty="0"/>
              <a:t>EPC Annual Cost Breakdown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338BE-B7B3-7C3C-97DF-8092A3330083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FA1BBB98-A24E-9002-16D9-64D131144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4">
                <a:extLst>
                  <a:ext uri="{FF2B5EF4-FFF2-40B4-BE49-F238E27FC236}">
                    <a16:creationId xmlns:a16="http://schemas.microsoft.com/office/drawing/2014/main" id="{B41A5FA2-AB73-08C2-4E4E-BCDB8C51EEF3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95245" y="2435908"/>
                <a:ext cx="6858000" cy="1655762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$1,200,000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𝑠h𝑎𝑟𝑒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15,000 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𝑎𝑐𝑟𝑒𝑠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=$20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𝑎𝑐𝑟𝑒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Subtitle 4">
                <a:extLst>
                  <a:ext uri="{FF2B5EF4-FFF2-40B4-BE49-F238E27FC236}">
                    <a16:creationId xmlns:a16="http://schemas.microsoft.com/office/drawing/2014/main" id="{B41A5FA2-AB73-08C2-4E4E-BCDB8C51EE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95245" y="2435908"/>
                <a:ext cx="6858000" cy="165576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Subtitle 4">
                <a:extLst>
                  <a:ext uri="{FF2B5EF4-FFF2-40B4-BE49-F238E27FC236}">
                    <a16:creationId xmlns:a16="http://schemas.microsoft.com/office/drawing/2014/main" id="{F762400F-60FB-7B1E-B5F6-8238AC64CA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5776" y="4601720"/>
                <a:ext cx="7976937" cy="165576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$1,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00,000 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,000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𝐴𝐹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𝑝𝑢𝑚𝑝𝑒𝑑</m:t>
                          </m:r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$24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𝑒𝑥𝑡𝑟𝑎𝑐𝑡𝑒𝑑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Subtitle 4">
                <a:extLst>
                  <a:ext uri="{FF2B5EF4-FFF2-40B4-BE49-F238E27FC236}">
                    <a16:creationId xmlns:a16="http://schemas.microsoft.com/office/drawing/2014/main" id="{F762400F-60FB-7B1E-B5F6-8238AC64C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76" y="4601720"/>
                <a:ext cx="7976937" cy="16557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AD758E9-D3BD-2148-821D-A846379DD3AA}"/>
              </a:ext>
            </a:extLst>
          </p:cNvPr>
          <p:cNvSpPr txBox="1"/>
          <p:nvPr/>
        </p:nvSpPr>
        <p:spPr>
          <a:xfrm>
            <a:off x="1038531" y="1743410"/>
            <a:ext cx="1970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Admin Costs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741D55-4F86-E163-B151-4577DA52C106}"/>
              </a:ext>
            </a:extLst>
          </p:cNvPr>
          <p:cNvSpPr txBox="1"/>
          <p:nvPr/>
        </p:nvSpPr>
        <p:spPr>
          <a:xfrm>
            <a:off x="1038531" y="3909222"/>
            <a:ext cx="3283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M/A &amp; Programs Costs</a:t>
            </a:r>
          </a:p>
        </p:txBody>
      </p:sp>
    </p:spTree>
    <p:extLst>
      <p:ext uri="{BB962C8B-B14F-4D97-AF65-F5344CB8AC3E}">
        <p14:creationId xmlns:p14="http://schemas.microsoft.com/office/powerpoint/2010/main" val="97570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6CF89-483A-EAE9-6E72-B40D0A6E2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92948-746F-ADA5-2F8A-48BFFE133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808" y="726226"/>
            <a:ext cx="7521237" cy="584046"/>
          </a:xfrm>
        </p:spPr>
        <p:txBody>
          <a:bodyPr>
            <a:normAutofit/>
          </a:bodyPr>
          <a:lstStyle/>
          <a:p>
            <a:r>
              <a:rPr lang="en-US" sz="3200" b="1" dirty="0"/>
              <a:t>Timeline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CFFDA9-B6BC-01A8-EFCF-C115BC06748C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EB43C592-FCE6-118C-2D3B-1F06FA775C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D535E7-EAA1-315E-6DC5-38B2533C13DC}"/>
              </a:ext>
            </a:extLst>
          </p:cNvPr>
          <p:cNvSpPr txBox="1"/>
          <p:nvPr/>
        </p:nvSpPr>
        <p:spPr>
          <a:xfrm>
            <a:off x="1624199" y="2014162"/>
            <a:ext cx="643356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9250" indent="-349250">
              <a:buFont typeface="Arial" panose="020B0604020202020204" pitchFamily="34" charset="0"/>
              <a:buChar char="•"/>
            </a:pPr>
            <a:r>
              <a:rPr lang="en-US" sz="2800" dirty="0"/>
              <a:t>October –  JPA sets new course</a:t>
            </a:r>
          </a:p>
          <a:p>
            <a:pPr marL="349250" indent="-349250">
              <a:buFont typeface="Arial" panose="020B0604020202020204" pitchFamily="34" charset="0"/>
              <a:buChar char="•"/>
            </a:pPr>
            <a:r>
              <a:rPr lang="en-US" sz="2800" dirty="0"/>
              <a:t>November – JPA Agreement revised</a:t>
            </a:r>
          </a:p>
          <a:p>
            <a:pPr marL="349250" indent="-349250">
              <a:buFont typeface="Arial" panose="020B0604020202020204" pitchFamily="34" charset="0"/>
              <a:buChar char="•"/>
            </a:pPr>
            <a:r>
              <a:rPr lang="en-US" sz="2800" dirty="0"/>
              <a:t>December – Approved Budgets and     </a:t>
            </a:r>
            <a:r>
              <a:rPr lang="en-US" sz="2800" dirty="0" err="1"/>
              <a:t>committment</a:t>
            </a:r>
            <a:r>
              <a:rPr lang="en-US" sz="2800" dirty="0"/>
              <a:t> to Prop 26</a:t>
            </a:r>
          </a:p>
          <a:p>
            <a:pPr marL="349250" indent="-349250">
              <a:buFont typeface="Arial" panose="020B0604020202020204" pitchFamily="34" charset="0"/>
              <a:buChar char="•"/>
            </a:pPr>
            <a:r>
              <a:rPr lang="en-US" sz="2800" dirty="0"/>
              <a:t>January – Ready to GO!  Direct Funding in place</a:t>
            </a:r>
          </a:p>
          <a:p>
            <a:pPr marL="349250" indent="-349250">
              <a:buFont typeface="Arial" panose="020B0604020202020204" pitchFamily="34" charset="0"/>
              <a:buChar char="•"/>
            </a:pPr>
            <a:r>
              <a:rPr lang="en-US" sz="2800" dirty="0"/>
              <a:t>April – Prop 26 implemented</a:t>
            </a:r>
          </a:p>
          <a:p>
            <a:pPr marL="349250" indent="-349250">
              <a:buFont typeface="Arial" panose="020B0604020202020204" pitchFamily="34" charset="0"/>
              <a:buChar char="•"/>
            </a:pPr>
            <a:r>
              <a:rPr lang="en-US" sz="2800" dirty="0"/>
              <a:t>July – Prop 26 funds begin to flow</a:t>
            </a:r>
          </a:p>
        </p:txBody>
      </p:sp>
    </p:spTree>
    <p:extLst>
      <p:ext uri="{BB962C8B-B14F-4D97-AF65-F5344CB8AC3E}">
        <p14:creationId xmlns:p14="http://schemas.microsoft.com/office/powerpoint/2010/main" val="2579954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B17DC-B786-E55D-8D6E-81ECC0837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D27B883-B279-7854-697D-6187841F2A20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1A8EF3A8-D30E-9242-B129-EE059806E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BECA744A-F980-F883-7C6E-CFD3CCD58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6907" y="7095515"/>
            <a:ext cx="6858000" cy="16557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A629D07-4096-B4FC-DC0A-5CA6C1EE4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17" y="2102441"/>
            <a:ext cx="7772400" cy="2387600"/>
          </a:xfrm>
        </p:spPr>
        <p:txBody>
          <a:bodyPr>
            <a:normAutofit/>
          </a:bodyPr>
          <a:lstStyle/>
          <a:p>
            <a:r>
              <a:rPr lang="en-US" sz="3200" i="1" dirty="0"/>
              <a:t>Thank you for listening,</a:t>
            </a:r>
            <a:br>
              <a:rPr lang="en-US" sz="3200" i="1" dirty="0"/>
            </a:br>
            <a:r>
              <a:rPr lang="en-US" sz="3200" i="1" dirty="0"/>
              <a:t>…</a:t>
            </a:r>
            <a:br>
              <a:rPr lang="en-US" sz="3200" i="1" dirty="0"/>
            </a:br>
            <a:r>
              <a:rPr lang="en-US" sz="3200" i="1" dirty="0"/>
              <a:t>It’s been an honor to work with you all,</a:t>
            </a:r>
            <a:br>
              <a:rPr lang="en-US" sz="3200" i="1" dirty="0"/>
            </a:br>
            <a:r>
              <a:rPr lang="en-US" sz="3200" i="1" dirty="0"/>
              <a:t>…</a:t>
            </a:r>
            <a:br>
              <a:rPr lang="en-US" sz="3200" i="1" dirty="0"/>
            </a:br>
            <a:r>
              <a:rPr lang="en-US" sz="3200" i="1" dirty="0"/>
              <a:t>I wish you great success in the future!</a:t>
            </a:r>
          </a:p>
        </p:txBody>
      </p:sp>
    </p:spTree>
    <p:extLst>
      <p:ext uri="{BB962C8B-B14F-4D97-AF65-F5344CB8AC3E}">
        <p14:creationId xmlns:p14="http://schemas.microsoft.com/office/powerpoint/2010/main" val="245315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35FC6-59DA-AC1B-54E5-DA0338999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756C7-0B83-7027-30D8-CD4EB9C55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152" y="223341"/>
            <a:ext cx="6804679" cy="1181528"/>
          </a:xfrm>
        </p:spPr>
        <p:txBody>
          <a:bodyPr>
            <a:normAutofit/>
          </a:bodyPr>
          <a:lstStyle/>
          <a:p>
            <a:r>
              <a:rPr lang="en-US" sz="3200" b="1" dirty="0"/>
              <a:t>Major Factors Affecting Basin Sustainability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45218-C297-6E48-A770-4B1BEE4FD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579" y="2354141"/>
            <a:ext cx="6343544" cy="2921081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Mother Nature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Man-made GW Recharge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Extraction</a:t>
            </a:r>
          </a:p>
          <a:p>
            <a:pPr algn="l"/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5EFC3B-8375-4625-E42D-059012ED32C9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9D9AD82F-9710-7F5C-D72F-4AA9ED244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55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639D5-2379-1F96-7EB8-1BA4757C2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F8D4-EC0C-4138-F06A-9102D7CCA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152" y="223341"/>
            <a:ext cx="6804679" cy="1181528"/>
          </a:xfrm>
        </p:spPr>
        <p:txBody>
          <a:bodyPr>
            <a:normAutofit/>
          </a:bodyPr>
          <a:lstStyle/>
          <a:p>
            <a:r>
              <a:rPr lang="en-US" sz="3200" b="1" dirty="0"/>
              <a:t>Major Factors Affecting Basin Sustainability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62439-9E0C-B07C-279A-F31C95360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579" y="2354141"/>
            <a:ext cx="6343544" cy="2921081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Mother Nature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Man-made GW Recharge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Extraction</a:t>
            </a:r>
          </a:p>
          <a:p>
            <a:pPr algn="l"/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635AA7-6EA1-2D16-814C-C801FA510F8E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085C06F3-58D6-D9A2-7FBD-0C8B5B2B9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BEA62C-922E-4283-8EB4-0A618FF26C8C}"/>
              </a:ext>
            </a:extLst>
          </p:cNvPr>
          <p:cNvSpPr txBox="1"/>
          <p:nvPr/>
        </p:nvSpPr>
        <p:spPr>
          <a:xfrm>
            <a:off x="2625969" y="2168769"/>
            <a:ext cx="1535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  <a:latin typeface="Aptos Black" panose="020B00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56457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72AB0-72F6-4D1C-FB21-9DBE3467D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8301F-8D5F-7FF3-2860-D1BE1AFD8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152" y="223341"/>
            <a:ext cx="6804679" cy="1181528"/>
          </a:xfrm>
        </p:spPr>
        <p:txBody>
          <a:bodyPr>
            <a:normAutofit/>
          </a:bodyPr>
          <a:lstStyle/>
          <a:p>
            <a:r>
              <a:rPr lang="en-US" sz="3200" b="1" dirty="0"/>
              <a:t>Major Factors Affecting Basin Sustainability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FED1DF-B21C-AAC7-65E3-6B0483AA0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579" y="2354141"/>
            <a:ext cx="6343544" cy="2921081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Mother Nature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Man-made GW Recharge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Extraction</a:t>
            </a:r>
          </a:p>
          <a:p>
            <a:pPr algn="l"/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61DCDE-B766-6A10-E0AF-7AA55A4FBF93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940869BC-DEA8-C397-5D1C-38F1E40D8C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C2A4F3-4F03-563E-DBA6-BC15C5DA288B}"/>
              </a:ext>
            </a:extLst>
          </p:cNvPr>
          <p:cNvSpPr txBox="1"/>
          <p:nvPr/>
        </p:nvSpPr>
        <p:spPr>
          <a:xfrm>
            <a:off x="2625969" y="2168769"/>
            <a:ext cx="1535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  <a:latin typeface="Aptos Black" panose="020B0004020202020204" pitchFamily="34" charset="0"/>
              </a:rPr>
              <a:t>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EABB63-3AC4-000D-0E30-6AF434AA458A}"/>
              </a:ext>
            </a:extLst>
          </p:cNvPr>
          <p:cNvSpPr txBox="1"/>
          <p:nvPr/>
        </p:nvSpPr>
        <p:spPr>
          <a:xfrm>
            <a:off x="2625969" y="3092099"/>
            <a:ext cx="1535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  <a:latin typeface="Aptos Black" panose="020B0004020202020204" pitchFamily="34" charset="0"/>
              </a:rPr>
              <a:t>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7323F1-30A3-7165-3478-728A409C76D1}"/>
              </a:ext>
            </a:extLst>
          </p:cNvPr>
          <p:cNvSpPr txBox="1"/>
          <p:nvPr/>
        </p:nvSpPr>
        <p:spPr>
          <a:xfrm>
            <a:off x="5838092" y="3306851"/>
            <a:ext cx="4378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Not realistic in Paso Basin</a:t>
            </a:r>
          </a:p>
        </p:txBody>
      </p:sp>
    </p:spTree>
    <p:extLst>
      <p:ext uri="{BB962C8B-B14F-4D97-AF65-F5344CB8AC3E}">
        <p14:creationId xmlns:p14="http://schemas.microsoft.com/office/powerpoint/2010/main" val="376438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5B4AF-BFF9-295F-BC46-AFCA5FA3A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47F05-F40D-16ED-F2D7-ACB299E5B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152" y="223341"/>
            <a:ext cx="6804679" cy="1181528"/>
          </a:xfrm>
        </p:spPr>
        <p:txBody>
          <a:bodyPr>
            <a:normAutofit/>
          </a:bodyPr>
          <a:lstStyle/>
          <a:p>
            <a:r>
              <a:rPr lang="en-US" sz="3200" b="1" dirty="0"/>
              <a:t>Major Factors Affecting Basin Sustainability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F0831-308C-8AA9-0349-30236FB20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579" y="2354141"/>
            <a:ext cx="6343544" cy="2921081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Mother Nature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Man-made GW Recharge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Extraction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7FF2D2-2994-5020-F0D6-9D5E857D8E37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68965FA3-EC4B-0D1F-D20C-B039A78CC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A001B3D-F0C6-F17D-33D5-BF5B9086D8EB}"/>
              </a:ext>
            </a:extLst>
          </p:cNvPr>
          <p:cNvSpPr txBox="1"/>
          <p:nvPr/>
        </p:nvSpPr>
        <p:spPr>
          <a:xfrm>
            <a:off x="2625969" y="2168769"/>
            <a:ext cx="1535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  <a:latin typeface="Aptos Black" panose="020B0004020202020204" pitchFamily="34" charset="0"/>
              </a:rPr>
              <a:t>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A9FE6F-4D44-D5DA-4CEE-F969FEB42DE3}"/>
              </a:ext>
            </a:extLst>
          </p:cNvPr>
          <p:cNvSpPr txBox="1"/>
          <p:nvPr/>
        </p:nvSpPr>
        <p:spPr>
          <a:xfrm>
            <a:off x="2625969" y="3092099"/>
            <a:ext cx="1535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  <a:latin typeface="Aptos Black" panose="020B0004020202020204" pitchFamily="34" charset="0"/>
              </a:rPr>
              <a:t>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DC289C-3C20-C91F-C0B9-664BF3A21A16}"/>
              </a:ext>
            </a:extLst>
          </p:cNvPr>
          <p:cNvSpPr txBox="1"/>
          <p:nvPr/>
        </p:nvSpPr>
        <p:spPr>
          <a:xfrm>
            <a:off x="5838092" y="3306851"/>
            <a:ext cx="4378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Not realistic in Paso Basin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ECFC79-D354-50C4-599B-DDDCE82FE078}"/>
              </a:ext>
            </a:extLst>
          </p:cNvPr>
          <p:cNvSpPr txBox="1"/>
          <p:nvPr/>
        </p:nvSpPr>
        <p:spPr>
          <a:xfrm>
            <a:off x="1617785" y="4905184"/>
            <a:ext cx="6811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To fulfill the basic requirements of SGMA and achieve a sustainable Basin, we must address extraction.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64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71739-78CD-4D1F-1BDC-ED5E29127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395EA-67D3-D465-24DD-0DA93F3ED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152" y="223341"/>
            <a:ext cx="6804679" cy="1181528"/>
          </a:xfrm>
        </p:spPr>
        <p:txBody>
          <a:bodyPr>
            <a:normAutofit/>
          </a:bodyPr>
          <a:lstStyle/>
          <a:p>
            <a:r>
              <a:rPr lang="en-US" sz="3200" b="1" dirty="0"/>
              <a:t>Brief History of Paso Basin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164F61-51B7-69A5-B00D-9179C3BE6DAD}"/>
              </a:ext>
            </a:extLst>
          </p:cNvPr>
          <p:cNvSpPr txBox="1"/>
          <p:nvPr/>
        </p:nvSpPr>
        <p:spPr>
          <a:xfrm>
            <a:off x="0" y="635854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8" name="Picture 7" descr="A logo of a vineyard&#10;&#10;AI-generated content may be incorrect.">
            <a:extLst>
              <a:ext uri="{FF2B5EF4-FFF2-40B4-BE49-F238E27FC236}">
                <a16:creationId xmlns:a16="http://schemas.microsoft.com/office/drawing/2014/main" id="{72D35488-0EB8-5D66-9B92-044DD5C6F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2" y="357392"/>
            <a:ext cx="913427" cy="913427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B84C024-7A00-EE76-B588-9898CDB88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898874"/>
              </p:ext>
            </p:extLst>
          </p:nvPr>
        </p:nvGraphicFramePr>
        <p:xfrm>
          <a:off x="1670538" y="2026522"/>
          <a:ext cx="5802923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742">
                  <a:extLst>
                    <a:ext uri="{9D8B030D-6E8A-4147-A177-3AD203B41FA5}">
                      <a16:colId xmlns:a16="http://schemas.microsoft.com/office/drawing/2014/main" val="1197441381"/>
                    </a:ext>
                  </a:extLst>
                </a:gridCol>
                <a:gridCol w="2009474">
                  <a:extLst>
                    <a:ext uri="{9D8B030D-6E8A-4147-A177-3AD203B41FA5}">
                      <a16:colId xmlns:a16="http://schemas.microsoft.com/office/drawing/2014/main" val="1381507908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1967958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Extraction  Mgmt.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537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Sept.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SGMA becomes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GW Pumping at will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172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PBCC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GW Pumping at will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018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Jan.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Paso Basin GSP Submitted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GW Pumping at will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386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May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JPA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GW Pumping at will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995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JPA institutes Demand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Extraction is managed by agreed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371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35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A9D52-67CD-9A64-76CD-FD9327F01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4A08-AB17-5133-7DA5-954925452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954" y="726226"/>
            <a:ext cx="7864092" cy="584046"/>
          </a:xfrm>
        </p:spPr>
        <p:txBody>
          <a:bodyPr>
            <a:normAutofit/>
          </a:bodyPr>
          <a:lstStyle/>
          <a:p>
            <a:r>
              <a:rPr lang="en-US" sz="3200" b="1" dirty="0"/>
              <a:t>Opinion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1848A7-AAD9-5543-0EA1-5007A4BE4658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7B1C444-41A3-1C1E-C426-642E21791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1823159"/>
            <a:ext cx="7521236" cy="292108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800" b="1" dirty="0">
                <a:solidFill>
                  <a:srgbClr val="7030A0"/>
                </a:solidFill>
              </a:rPr>
              <a:t>The current financial and governance relationship between the JPA and EPC places EPC in an untenable position!</a:t>
            </a:r>
          </a:p>
          <a:p>
            <a:pPr>
              <a:spcBef>
                <a:spcPts val="600"/>
              </a:spcBef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spcBef>
                <a:spcPts val="600"/>
              </a:spcBef>
            </a:pPr>
            <a:endParaRPr lang="en-US" sz="2800" b="1" dirty="0">
              <a:solidFill>
                <a:srgbClr val="7030A0"/>
              </a:solidFill>
            </a:endParaRPr>
          </a:p>
          <a:p>
            <a:pPr algn="l">
              <a:spcBef>
                <a:spcPts val="600"/>
              </a:spcBef>
            </a:pPr>
            <a:endParaRPr lang="en-US" sz="900" b="1" dirty="0"/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B964F2BF-DE1A-8991-267C-16666DCCC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B25A4-0775-C82F-4E13-454651F2D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417E1-81E9-574D-454C-724F7FC44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808" y="726226"/>
            <a:ext cx="7521237" cy="584046"/>
          </a:xfrm>
        </p:spPr>
        <p:txBody>
          <a:bodyPr>
            <a:normAutofit/>
          </a:bodyPr>
          <a:lstStyle/>
          <a:p>
            <a:r>
              <a:rPr lang="en-US" sz="3200" b="1" dirty="0"/>
              <a:t>Opinion &amp; Recommendation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B7600B-38C3-2B99-8ABE-11B574F7B660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D1FAB23-4171-11D1-895B-157076BF9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8169" y="2179474"/>
            <a:ext cx="7521236" cy="2921081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</a:pPr>
            <a:r>
              <a:rPr lang="en-US" sz="2800" b="1" dirty="0">
                <a:solidFill>
                  <a:srgbClr val="7030A0"/>
                </a:solidFill>
              </a:rPr>
              <a:t>The current financial and governance relationship between the JPA and EPC places EPC in an untenable position!</a:t>
            </a:r>
          </a:p>
          <a:p>
            <a:pPr>
              <a:spcBef>
                <a:spcPts val="600"/>
              </a:spcBef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spcBef>
                <a:spcPts val="600"/>
              </a:spcBef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800" b="1" dirty="0">
                <a:solidFill>
                  <a:srgbClr val="7030A0"/>
                </a:solidFill>
              </a:rPr>
              <a:t>Without substantial changes to JPA Agreement, EPC should withdraw from the JPA.</a:t>
            </a:r>
          </a:p>
          <a:p>
            <a:pPr>
              <a:spcBef>
                <a:spcPts val="600"/>
              </a:spcBef>
            </a:pPr>
            <a:endParaRPr lang="en-US" sz="2800" b="1" dirty="0">
              <a:solidFill>
                <a:srgbClr val="7030A0"/>
              </a:solidFill>
            </a:endParaRPr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43DA850C-D176-CE66-0B01-FC5009834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77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0FCF7-2D8C-5480-9E64-0AA1759CD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6FEDA-3105-FDF7-5473-11AF5801E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945" y="515946"/>
            <a:ext cx="7521237" cy="584046"/>
          </a:xfrm>
        </p:spPr>
        <p:txBody>
          <a:bodyPr>
            <a:normAutofit/>
          </a:bodyPr>
          <a:lstStyle/>
          <a:p>
            <a:r>
              <a:rPr lang="en-US" sz="3200" b="1" dirty="0"/>
              <a:t>Reforms at JPA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12C1D2-A417-DE09-F27E-1BA26607ED4F}"/>
              </a:ext>
            </a:extLst>
          </p:cNvPr>
          <p:cNvSpPr txBox="1"/>
          <p:nvPr/>
        </p:nvSpPr>
        <p:spPr>
          <a:xfrm>
            <a:off x="0" y="626037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EPCWD/GSA Board Meeting – October 8, 2025</a:t>
            </a:r>
          </a:p>
        </p:txBody>
      </p:sp>
      <p:pic>
        <p:nvPicPr>
          <p:cNvPr id="3" name="Picture 2" descr="A logo of a vineyard&#10;&#10;AI-generated content may be incorrect.">
            <a:extLst>
              <a:ext uri="{FF2B5EF4-FFF2-40B4-BE49-F238E27FC236}">
                <a16:creationId xmlns:a16="http://schemas.microsoft.com/office/drawing/2014/main" id="{236F450C-AE8E-0CA0-A956-952565206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18" y="393949"/>
            <a:ext cx="913427" cy="913427"/>
          </a:xfrm>
          <a:prstGeom prst="rect">
            <a:avLst/>
          </a:prstGeom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04239C5F-8545-AFB9-B1EF-D52F4CDDD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6907" y="7095515"/>
            <a:ext cx="6858000" cy="16557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DBCAF4-7D9E-2465-B6FC-B44DBE1E2838}"/>
              </a:ext>
            </a:extLst>
          </p:cNvPr>
          <p:cNvSpPr txBox="1"/>
          <p:nvPr/>
        </p:nvSpPr>
        <p:spPr>
          <a:xfrm>
            <a:off x="982808" y="1351342"/>
            <a:ext cx="72467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¾ vote needs to change to unanimous</a:t>
            </a:r>
          </a:p>
          <a:p>
            <a:pPr marL="574675">
              <a:spcBef>
                <a:spcPts val="600"/>
              </a:spcBef>
            </a:pPr>
            <a:r>
              <a:rPr lang="en-US" dirty="0"/>
              <a:t>The JPA was voluntarily formed so that the four GSAs could manage the Basin collectively with one GSP.  Unanimous vote insures consensus has been reached.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Policy, Regulatory and Basin administration activities should be funded equally between GSA members.</a:t>
            </a:r>
          </a:p>
          <a:p>
            <a:pPr marL="574675"/>
            <a:r>
              <a:rPr lang="en-US" dirty="0"/>
              <a:t>Shared authority should translate into commensurate shared financial responsibility.</a:t>
            </a:r>
            <a:endParaRPr lang="en-US" sz="28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Management actions, programs &amp; projects should be funded by Prop 26 based on extraction.</a:t>
            </a:r>
          </a:p>
        </p:txBody>
      </p:sp>
    </p:spTree>
    <p:extLst>
      <p:ext uri="{BB962C8B-B14F-4D97-AF65-F5344CB8AC3E}">
        <p14:creationId xmlns:p14="http://schemas.microsoft.com/office/powerpoint/2010/main" val="181607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</TotalTime>
  <Words>529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Black</vt:lpstr>
      <vt:lpstr>Aptos Display</vt:lpstr>
      <vt:lpstr>Arial</vt:lpstr>
      <vt:lpstr>Cambria Math</vt:lpstr>
      <vt:lpstr>Office Theme</vt:lpstr>
      <vt:lpstr>PowerPoint Presentation</vt:lpstr>
      <vt:lpstr>Major Factors Affecting Basin Sustainability</vt:lpstr>
      <vt:lpstr>Major Factors Affecting Basin Sustainability</vt:lpstr>
      <vt:lpstr>Major Factors Affecting Basin Sustainability</vt:lpstr>
      <vt:lpstr>Major Factors Affecting Basin Sustainability</vt:lpstr>
      <vt:lpstr>Brief History of Paso Basin</vt:lpstr>
      <vt:lpstr>Opinion</vt:lpstr>
      <vt:lpstr>Opinion &amp; Recommendation</vt:lpstr>
      <vt:lpstr>Reforms at JPA</vt:lpstr>
      <vt:lpstr>What a new Budget might look like!</vt:lpstr>
      <vt:lpstr>PowerPoint Presentation</vt:lpstr>
      <vt:lpstr>EPC Annual Cost Breakdown</vt:lpstr>
      <vt:lpstr>Timeline</vt:lpstr>
      <vt:lpstr>Thank you for listening, … It’s been an honor to work with you all, … I wish you great success in the future!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Reaugh</dc:creator>
  <cp:lastModifiedBy>Jerry Reaugh</cp:lastModifiedBy>
  <cp:revision>38</cp:revision>
  <cp:lastPrinted>2025-10-08T16:13:06Z</cp:lastPrinted>
  <dcterms:created xsi:type="dcterms:W3CDTF">2025-07-29T03:02:21Z</dcterms:created>
  <dcterms:modified xsi:type="dcterms:W3CDTF">2025-10-08T16:54:24Z</dcterms:modified>
</cp:coreProperties>
</file>